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7" r:id="rId3"/>
    <p:sldId id="330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84" r:id="rId19"/>
    <p:sldId id="385" r:id="rId20"/>
    <p:sldId id="302" r:id="rId21"/>
    <p:sldId id="381" r:id="rId22"/>
    <p:sldId id="382" r:id="rId23"/>
    <p:sldId id="383" r:id="rId24"/>
    <p:sldId id="265" r:id="rId25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84"/>
            <p14:sldId id="385"/>
            <p14:sldId id="302"/>
            <p14:sldId id="381"/>
            <p14:sldId id="382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C5"/>
    <a:srgbClr val="212227"/>
    <a:srgbClr val="E8E5E4"/>
    <a:srgbClr val="605550"/>
    <a:srgbClr val="DD40F2"/>
    <a:srgbClr val="EAE7E2"/>
    <a:srgbClr val="24201E"/>
    <a:srgbClr val="131416"/>
    <a:srgbClr val="E87EF6"/>
    <a:srgbClr val="504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2932" autoAdjust="0"/>
  </p:normalViewPr>
  <p:slideViewPr>
    <p:cSldViewPr snapToGrid="0" showGuides="1">
      <p:cViewPr varScale="1">
        <p:scale>
          <a:sx n="98" d="100"/>
          <a:sy n="98" d="100"/>
        </p:scale>
        <p:origin x="72" y="78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9269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5593496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기호의 도형 형태를 다르게 표현합니다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44843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흐릿해 집니다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4207883" cy="712709"/>
            <a:chOff x="1450975" y="902429"/>
            <a:chExt cx="4207883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385263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621022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47AEF-2CC6-358B-28A9-B2D8F370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B8DC6A8-E687-A2A8-62FB-CAA1DFA702D5}"/>
              </a:ext>
            </a:extLst>
          </p:cNvPr>
          <p:cNvSpPr/>
          <p:nvPr/>
        </p:nvSpPr>
        <p:spPr>
          <a:xfrm>
            <a:off x="1448934" y="1899673"/>
            <a:ext cx="4647066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E9B690-6BBE-DAFC-2F3F-05542A13E99D}"/>
              </a:ext>
            </a:extLst>
          </p:cNvPr>
          <p:cNvGrpSpPr/>
          <p:nvPr/>
        </p:nvGrpSpPr>
        <p:grpSpPr>
          <a:xfrm>
            <a:off x="1448935" y="1907366"/>
            <a:ext cx="4109984" cy="313023"/>
            <a:chOff x="6425572" y="3401740"/>
            <a:chExt cx="4109984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EAD27F1-D052-3586-8A5D-C5B951C72727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BED6D24-6467-D6B3-167A-7CE45B0D6CB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1C0226-A81C-6C3E-DAA3-1EEC78B94A10}"/>
                  </a:ext>
                </a:extLst>
              </p:cNvPr>
              <p:cNvSpPr txBox="1"/>
              <p:nvPr/>
            </p:nvSpPr>
            <p:spPr>
              <a:xfrm>
                <a:off x="2021704" y="1436655"/>
                <a:ext cx="294471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특징을 바탕으로 기록 모드에 다양성을 부여한 노드입니다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98259A6-4426-0484-AF63-9327032F5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E41E1-6E60-58B8-05D4-6DF38199EA3E}"/>
              </a:ext>
            </a:extLst>
          </p:cNvPr>
          <p:cNvGrpSpPr/>
          <p:nvPr/>
        </p:nvGrpSpPr>
        <p:grpSpPr>
          <a:xfrm>
            <a:off x="1454512" y="1675989"/>
            <a:ext cx="4062892" cy="231923"/>
            <a:chOff x="1460890" y="1092616"/>
            <a:chExt cx="4062892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F269312-85B3-CDBC-E40A-635FAF6D6D76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점성술로 우주의 원리를 이해하는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5226757-F735-20D0-4CD4-C90D67245ED6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3777790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F0CBAEE-AC6C-4023-4A31-2AD12B30B46E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808CD-B9A9-3562-9CF0-BF369599B35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64D766-2EC5-787D-B10A-9BC19C3B8B21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9B554-9D3C-DA39-89AA-6414DCD458E8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9C368-F346-2125-C359-67F0989D40E1}"/>
              </a:ext>
            </a:extLst>
          </p:cNvPr>
          <p:cNvSpPr txBox="1"/>
          <p:nvPr/>
        </p:nvSpPr>
        <p:spPr>
          <a:xfrm>
            <a:off x="12320517" y="81455"/>
            <a:ext cx="2396490" cy="2644314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71466C-0C2E-4A8C-D6BA-10D2EB4B1B29}"/>
              </a:ext>
            </a:extLst>
          </p:cNvPr>
          <p:cNvSpPr txBox="1"/>
          <p:nvPr/>
        </p:nvSpPr>
        <p:spPr>
          <a:xfrm>
            <a:off x="1450975" y="983677"/>
            <a:ext cx="443551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24EEED-197D-CFD0-80BB-1070DFFBE150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29BB6C-61BF-5ABA-5C6E-D9C48D093427}"/>
              </a:ext>
            </a:extLst>
          </p:cNvPr>
          <p:cNvGrpSpPr/>
          <p:nvPr/>
        </p:nvGrpSpPr>
        <p:grpSpPr>
          <a:xfrm>
            <a:off x="1534230" y="2341750"/>
            <a:ext cx="4249561" cy="820430"/>
            <a:chOff x="1450975" y="900959"/>
            <a:chExt cx="4418107" cy="82043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A86710-6219-737D-E3EE-DA9B6BCE0B83}"/>
                </a:ext>
              </a:extLst>
            </p:cNvPr>
            <p:cNvSpPr txBox="1"/>
            <p:nvPr/>
          </p:nvSpPr>
          <p:spPr>
            <a:xfrm>
              <a:off x="1450975" y="900959"/>
              <a:ext cx="1933234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노드를 습득한 아스트로맨서는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D0158E-6DA5-7841-2721-C13F85B6DE7E}"/>
                </a:ext>
              </a:extLst>
            </p:cNvPr>
            <p:cNvSpPr txBox="1"/>
            <p:nvPr/>
          </p:nvSpPr>
          <p:spPr>
            <a:xfrm>
              <a:off x="1450975" y="1149438"/>
              <a:ext cx="4418107" cy="57195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양상만 기록할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 가지로 분리되며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메인 슬롯에 기록한 스킬의 양상에 따라 다른 클러스터 스킬을 사용할 수 있습니다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36F771F-454A-9185-F804-7619B44558F2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DCA3E13-CAED-D2D6-C8B8-BA697336C47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BCBABF9C-5D03-3914-065E-592B66A15D4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A3FEED55-3C1B-495C-66C1-2914DF4C8F4C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B159815-C512-6AA2-7FF4-23C66238BA07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ADA9521-58BC-DE12-1FF9-F58DE22F692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E1363916-769F-39E7-880B-0F67A24DDF4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B34D17E-1BB0-C2E3-B9B9-F2F559B2D5A3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50195FA-023B-5E18-D341-3BC35620938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05B214-B232-73B3-86D8-F0D37B7DC9CA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4A8589-A042-2B8A-1711-3FBF72B9D4EB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8629CA-0950-801C-B296-37297879346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AA78AE-1A3C-A493-C160-B273A8F324C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68693D-CB4D-3AC6-932D-8614097F3346}"/>
              </a:ext>
            </a:extLst>
          </p:cNvPr>
          <p:cNvSpPr/>
          <p:nvPr/>
        </p:nvSpPr>
        <p:spPr>
          <a:xfrm>
            <a:off x="6838325" y="1990009"/>
            <a:ext cx="5018713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64FC82-B8AE-68FB-7EB4-B5DD27392E16}"/>
              </a:ext>
            </a:extLst>
          </p:cNvPr>
          <p:cNvGrpSpPr/>
          <p:nvPr/>
        </p:nvGrpSpPr>
        <p:grpSpPr>
          <a:xfrm>
            <a:off x="6964882" y="2421888"/>
            <a:ext cx="4249561" cy="1023050"/>
            <a:chOff x="1450975" y="722339"/>
            <a:chExt cx="4418107" cy="102305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5AF814-EA6A-29CE-C261-6310A1813E89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D226F1-0279-487B-B6EC-8EB470A947AE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77457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D2C89C-7A95-430A-920C-42B579FEA398}"/>
              </a:ext>
            </a:extLst>
          </p:cNvPr>
          <p:cNvGrpSpPr/>
          <p:nvPr/>
        </p:nvGrpSpPr>
        <p:grpSpPr>
          <a:xfrm>
            <a:off x="6855059" y="1907366"/>
            <a:ext cx="4109984" cy="313023"/>
            <a:chOff x="6425572" y="3401740"/>
            <a:chExt cx="4109984" cy="31302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4CB95AC-6F2D-9280-F5E2-0D7F972F95E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6FB029C-F3E4-706A-298B-BF0D5328A6B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BBD7AB-E758-6F8B-1072-5EED1D5972C8}"/>
                  </a:ext>
                </a:extLst>
              </p:cNvPr>
              <p:cNvSpPr txBox="1"/>
              <p:nvPr/>
            </p:nvSpPr>
            <p:spPr>
              <a:xfrm>
                <a:off x="1936732" y="1436655"/>
                <a:ext cx="311463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우주의 현상을 대신 구현하는 인공 별을 형성하여 활용하는 노드입니다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4378DDE-A9C8-90FE-6605-93FDF538C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192C79-AE53-3819-19DA-D5BA46AC3CD2}"/>
              </a:ext>
            </a:extLst>
          </p:cNvPr>
          <p:cNvGrpSpPr/>
          <p:nvPr/>
        </p:nvGrpSpPr>
        <p:grpSpPr>
          <a:xfrm>
            <a:off x="6860636" y="1675989"/>
            <a:ext cx="4062892" cy="231923"/>
            <a:chOff x="1460890" y="1092616"/>
            <a:chExt cx="4062892" cy="23192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0E3222-8CE1-C678-4D6D-FE51AC103118}"/>
                </a:ext>
              </a:extLst>
            </p:cNvPr>
            <p:cNvSpPr txBox="1"/>
            <p:nvPr/>
          </p:nvSpPr>
          <p:spPr>
            <a:xfrm>
              <a:off x="2037732" y="1100855"/>
              <a:ext cx="209419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우주의 현상을 구현하는 컨셉에 집중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5674AE2-4A78-D2EF-071C-DEB28E1C24D6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745992" y="1324539"/>
              <a:ext cx="3777790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E2AB63-69A4-563A-80D3-11CD8FA32149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천체 조율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4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64829"/>
              </p:ext>
            </p:extLst>
          </p:nvPr>
        </p:nvGraphicFramePr>
        <p:xfrm>
          <a:off x="1462539" y="1298707"/>
          <a:ext cx="8167713" cy="3587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298339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쿨감에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따라 스택이 증가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37A0CAC-D787-84F2-1E83-D491332DBE9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52A8FC3-DE11-5F15-3856-547E8601CD7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BE5C26-8E5B-3F8E-61CB-1FAEDFBAECB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022002EA-40FD-BA13-E834-5DBD2E777530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C8ECD19-73B0-21E4-AE8B-7431466DBAE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D251F55-A600-379F-F0B3-2B75CC7276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76D4AC2-0488-8C90-28B1-D761C5838F9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A82EF5-DEB9-9BF4-1015-A0096FF1BF9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서로 상반되는 컨셉과 전투 스타일로 클래스의 특징을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EFE70D-F74D-C464-C994-2D7268F6A82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8DE2D0-DCCD-9BFC-88CD-930D648AE4AB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6590E-03F3-5814-02D9-D68F9844EF67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ED7833-AAA5-7587-0C73-B701260E70E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B6F312-CD4B-7580-22FE-8187A153DE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C1D9533-C6F3-5796-1192-4BCF378E5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95621"/>
              </p:ext>
            </p:extLst>
          </p:nvPr>
        </p:nvGraphicFramePr>
        <p:xfrm>
          <a:off x="1462539" y="1298707"/>
          <a:ext cx="8167713" cy="5406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29667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레퍼런스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이미지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2856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92A2350-9ECA-EE8C-591B-E5C666F6E2F7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DB1919D0-758E-856D-FF4C-385B6182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2261928" y="3835741"/>
            <a:ext cx="1774043" cy="28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605760"/>
            <a:chOff x="1426539" y="493926"/>
            <a:chExt cx="10765461" cy="6057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9190370" cy="461665"/>
                <a:chOff x="1700548" y="661219"/>
                <a:chExt cx="9190370" cy="461665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9190370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별 특징을 부각하여 버프 효과 이외에 추가적 차이를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별자리의 양상 별 차이를 부각하여 점성술 컨셉을 강화하며 기록된 양상 별로 다른 클러스터 스킬을 통해 기록 모드 운용 방식에 다양성을 부여합니다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451872"/>
            <a:chOff x="1426539" y="493926"/>
            <a:chExt cx="10765461" cy="45187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6E4E3F-F6EC-0E3E-A6D2-B6219D7E97C9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34B4-6EA8-A6C1-F917-2BBDE4B92A9D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6A9ED1-8E84-4017-C859-25338D30A88F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50260"/>
              </p:ext>
            </p:extLst>
          </p:nvPr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871617" cy="943848"/>
            <a:chOff x="1450974" y="1987313"/>
            <a:chExt cx="9871617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871292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스택을 빠르게 쌓고 터트리는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캐릭터로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48197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576000" marR="576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11587</TotalTime>
  <Words>4059</Words>
  <Application>Microsoft Office PowerPoint</Application>
  <PresentationFormat>와이드스크린</PresentationFormat>
  <Paragraphs>647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1187</cp:revision>
  <cp:lastPrinted>2025-01-14T11:10:08Z</cp:lastPrinted>
  <dcterms:created xsi:type="dcterms:W3CDTF">2025-01-08T09:31:21Z</dcterms:created>
  <dcterms:modified xsi:type="dcterms:W3CDTF">2025-03-17T18:50:19Z</dcterms:modified>
</cp:coreProperties>
</file>